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67" r:id="rId4"/>
    <p:sldId id="268" r:id="rId5"/>
    <p:sldId id="269" r:id="rId6"/>
    <p:sldId id="258" r:id="rId7"/>
    <p:sldId id="259" r:id="rId8"/>
    <p:sldId id="260" r:id="rId9"/>
    <p:sldId id="263" r:id="rId10"/>
    <p:sldId id="261" r:id="rId11"/>
    <p:sldId id="262" r:id="rId12"/>
    <p:sldId id="270" r:id="rId13"/>
    <p:sldId id="271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5B925-1161-4CA0-8615-81313DFF3406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24215-7797-4124-8AA3-5862ABC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929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376E3-7EFF-491E-8FD0-E177BDC77B3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DC069-8377-4D85-A8B5-B744901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28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A6EB3-D4B6-48F2-B21C-2989B409C61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643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A6EB3-D4B6-48F2-B21C-2989B409C61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2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21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77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74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05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86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50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90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0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47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51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93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C19EF-566B-4997-9E87-65066642DDB0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B3299-A9C6-4DEC-B6B2-4549D445A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5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Act 4, scenes 1-4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629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99656" y="4797152"/>
            <a:ext cx="6400800" cy="1752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628801"/>
            <a:ext cx="7772400" cy="1470025"/>
          </a:xfrm>
        </p:spPr>
        <p:txBody>
          <a:bodyPr>
            <a:noAutofit/>
          </a:bodyPr>
          <a:lstStyle/>
          <a:p>
            <a:r>
              <a:rPr lang="en-GB" sz="2800" dirty="0" smtClean="0"/>
              <a:t>Act 4 scene 4 is the first time the audience see </a:t>
            </a:r>
            <a:r>
              <a:rPr lang="en-GB" sz="2800" dirty="0" err="1" smtClean="0"/>
              <a:t>Fortinbras</a:t>
            </a:r>
            <a:r>
              <a:rPr lang="en-GB" sz="2800" dirty="0" smtClean="0"/>
              <a:t>. What do the audience already know about him? </a:t>
            </a:r>
            <a:br>
              <a:rPr lang="en-GB" sz="2800" dirty="0" smtClean="0"/>
            </a:br>
            <a:r>
              <a:rPr lang="en-GB" sz="2800" b="1" dirty="0" smtClean="0"/>
              <a:t>Try to think of at least 1 direct quotation we have heard about him AND 1 adjective that might apply to him</a:t>
            </a:r>
            <a:endParaRPr lang="en-GB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265" y="2831432"/>
            <a:ext cx="2773070" cy="39314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3356" y="3182180"/>
            <a:ext cx="2819590" cy="281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9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648" y="67245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latin typeface="+mj-lt"/>
              </a:rPr>
              <a:t>“Rightly to be great/ Is not to stir without great argument/ But greatly to find quarrel in a straw/ When honour’s at stake.”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1925392" y="298440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latin typeface="+mj-lt"/>
              </a:rPr>
              <a:t>“divine ambition puffed”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5467083" y="2057125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latin typeface="+mj-lt"/>
              </a:rPr>
              <a:t>“…death and danger dare/ Even for an eggshell.”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5995116" y="335308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latin typeface="+mj-lt"/>
              </a:rPr>
              <a:t>“a fantasy and trick of fame”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648" y="391168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latin typeface="+mj-lt"/>
              </a:rPr>
              <a:t>“O from this time forth,/ My thought be bloody or be nothing worth.”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0491" y="4510807"/>
            <a:ext cx="69867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+mj-lt"/>
              </a:rPr>
              <a:t>QUESTIONS: </a:t>
            </a:r>
          </a:p>
          <a:p>
            <a:r>
              <a:rPr lang="en-GB" sz="2400" b="1" dirty="0" smtClean="0">
                <a:latin typeface="+mj-lt"/>
              </a:rPr>
              <a:t>Find these quotes in Hamlet’s soliloquy – understand what each is about.</a:t>
            </a:r>
          </a:p>
          <a:p>
            <a:r>
              <a:rPr lang="en-GB" sz="2400" b="1" dirty="0" smtClean="0">
                <a:latin typeface="+mj-lt"/>
              </a:rPr>
              <a:t>What do these quotations suggest Hamlet has realised about human nature? Why does it prompt him into (what seems like) action?</a:t>
            </a:r>
          </a:p>
        </p:txBody>
      </p:sp>
    </p:spTree>
    <p:extLst>
      <p:ext uri="{BB962C8B-B14F-4D97-AF65-F5344CB8AC3E}">
        <p14:creationId xmlns:p14="http://schemas.microsoft.com/office/powerpoint/2010/main" val="4228203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18352" y="281786"/>
          <a:ext cx="10112780" cy="647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6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Quote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Who said it? About what/who?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A mote it is to trouble the</a:t>
                      </a:r>
                      <a:r>
                        <a:rPr lang="en-GB" baseline="0" dirty="0" smtClean="0"/>
                        <a:t> mind’s eye…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Why seems it so particular</a:t>
                      </a:r>
                      <a:r>
                        <a:rPr lang="en-GB" baseline="0" dirty="0" smtClean="0"/>
                        <a:t> with thee?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That spirit</a:t>
                      </a:r>
                      <a:r>
                        <a:rPr lang="en-GB" baseline="0" dirty="0" smtClean="0"/>
                        <a:t> upon whose weal depends and rests/ The lives of many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071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r>
                        <a:rPr lang="en-GB" baseline="0" dirty="0" smtClean="0"/>
                        <a:t> as a painted tyrant Pyrrhus stood/ like a neutral to his will and matter/Did nothing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Like sweet bells jangled out of</a:t>
                      </a:r>
                      <a:r>
                        <a:rPr lang="en-GB" baseline="0" dirty="0" smtClean="0"/>
                        <a:t> time and harsh – That unmatched form and stature of blown youth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not</a:t>
                      </a:r>
                      <a:r>
                        <a:rPr lang="en-GB" baseline="0" dirty="0" smtClean="0"/>
                        <a:t> a pipe for fortune’s finger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Let not the bloat king tempt you to bed again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Is there not rain enough in the sweet heavens/ To wash it white as snow?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r>
                        <a:rPr lang="en-GB" baseline="0" dirty="0" smtClean="0"/>
                        <a:t> excellent a king, that was to this/ Hyperion to a Satyr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16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18352" y="281786"/>
          <a:ext cx="10112780" cy="647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6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Quote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Who said it? About what/who?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A mote it is to trouble the</a:t>
                      </a:r>
                      <a:r>
                        <a:rPr lang="en-GB" baseline="0" dirty="0" smtClean="0"/>
                        <a:t> mind’s eye…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Horatio, 1.1 – about the ghost; suggests it</a:t>
                      </a:r>
                      <a:r>
                        <a:rPr lang="en-GB" baseline="0" dirty="0" smtClean="0"/>
                        <a:t> foreshadows future catastrophe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Why seems it so particular</a:t>
                      </a:r>
                      <a:r>
                        <a:rPr lang="en-GB" baseline="0" dirty="0" smtClean="0"/>
                        <a:t> with thee?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Gertrude to Hamlet, 1.1</a:t>
                      </a:r>
                      <a:r>
                        <a:rPr lang="en-GB" baseline="0" dirty="0" smtClean="0"/>
                        <a:t> – about his grief about father; prompts Hamlet’s speech about ‘seems’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That spirit</a:t>
                      </a:r>
                      <a:r>
                        <a:rPr lang="en-GB" baseline="0" dirty="0" smtClean="0"/>
                        <a:t> upon whose weal depends and rests/ The lives of many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Rosencrantz 3.3</a:t>
                      </a:r>
                      <a:r>
                        <a:rPr lang="en-GB" baseline="0" dirty="0" smtClean="0"/>
                        <a:t> – connection of society/ chain of being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071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r>
                        <a:rPr lang="en-GB" baseline="0" dirty="0" smtClean="0"/>
                        <a:t> as a painted tyrant Pyrrhus stood/ like a neutral to his will and matter/Did nothing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Player 2.2</a:t>
                      </a:r>
                      <a:r>
                        <a:rPr lang="en-GB" baseline="0" dirty="0" smtClean="0"/>
                        <a:t> – speech about Pyrrhus about to kill Priam – there is a pause although he does go on to kill him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Like sweet bells jangled out of</a:t>
                      </a:r>
                      <a:r>
                        <a:rPr lang="en-GB" baseline="0" dirty="0" smtClean="0"/>
                        <a:t> time and harsh – That unmatched form and stature of blown youth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Ophelia</a:t>
                      </a:r>
                      <a:r>
                        <a:rPr lang="en-GB" baseline="0" dirty="0" smtClean="0"/>
                        <a:t> 3.1 – Ophelia’s description of Hamlet’s madness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not</a:t>
                      </a:r>
                      <a:r>
                        <a:rPr lang="en-GB" baseline="0" dirty="0" smtClean="0"/>
                        <a:t> a pipe for fortune’s finger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Hamlet 3.2 – on Horatio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Let not the bloat king tempt you to bed again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Hamlet, 3.4 - Claudius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26">
                <a:tc>
                  <a:txBody>
                    <a:bodyPr/>
                    <a:lstStyle/>
                    <a:p>
                      <a:r>
                        <a:rPr lang="en-GB" dirty="0" smtClean="0"/>
                        <a:t>Is there not rain enough in the sweet heavens/ To wash it white as snow?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Claudius</a:t>
                      </a:r>
                      <a:r>
                        <a:rPr lang="en-GB" baseline="0" dirty="0" smtClean="0"/>
                        <a:t> 3.3 – on his ‘offence’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0649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r>
                        <a:rPr lang="en-GB" baseline="0" dirty="0" smtClean="0"/>
                        <a:t> excellent a king, that was to this/ Hyperion to a Satyr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Hamlet 1.2 – comparing father and Claudius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82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test...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is ‘hamartia’?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is ‘catharsis’?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Could a maid be a tragic protagonist? Explain your answer.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 smtClean="0"/>
              <a:t>should happen to the protagonist before he/she dies?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At the end of tragedies, what should be the purpose of all this suffering?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57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18663"/>
              </p:ext>
            </p:extLst>
          </p:nvPr>
        </p:nvGraphicFramePr>
        <p:xfrm>
          <a:off x="502275" y="180306"/>
          <a:ext cx="8936508" cy="6502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8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8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681">
                <a:tc>
                  <a:txBody>
                    <a:bodyPr/>
                    <a:lstStyle/>
                    <a:p>
                      <a:r>
                        <a:rPr lang="en-GB" dirty="0" smtClean="0"/>
                        <a:t>Concept</a:t>
                      </a:r>
                      <a:r>
                        <a:rPr lang="en-GB" baseline="0" dirty="0" smtClean="0"/>
                        <a:t> of tragedy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Tragedy originates from character; all tragi</a:t>
                      </a:r>
                      <a:r>
                        <a:rPr lang="en-GB" baseline="0" dirty="0" smtClean="0"/>
                        <a:t>c heroes have a single recognisable character flaw which is their undoing. This is far more important than any external factors.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Protagonist</a:t>
                      </a:r>
                      <a:r>
                        <a:rPr lang="en-GB" baseline="0" dirty="0" smtClean="0"/>
                        <a:t> must be high born and noble in rank or character to emphasise the fall from grace. The fall is attributed to ‘hamartia’, a terrible decision or a character flaw, and will have catastrophic effects.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r>
                        <a:rPr lang="en-GB" dirty="0" smtClean="0"/>
                        <a:t>Tragedy comes from the conflict within;</a:t>
                      </a:r>
                      <a:r>
                        <a:rPr lang="en-GB" baseline="0" dirty="0" smtClean="0"/>
                        <a:t> namely, the battle between rationality and order and wilder, emotional desires. Tragedies do not end in divine justice/ happy ending but in meaningless slaughter. They reveal there is no divine justice.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Traged</a:t>
                      </a:r>
                      <a:r>
                        <a:rPr lang="en-GB" baseline="0" dirty="0" smtClean="0"/>
                        <a:t>y originates not from the battle between right and wrong, but the battle between opposing ideologies or belief systems – just like History does.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87944" y="1854558"/>
            <a:ext cx="1815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Whose theory?</a:t>
            </a:r>
          </a:p>
          <a:p>
            <a:r>
              <a:rPr lang="en-GB" dirty="0" smtClean="0"/>
              <a:t>Links to Hamlet?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675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test...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is ‘hamartia’? A character flaw/ fatal decision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is ‘catharsis’? A purging of emotion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Could a maid be a tragic protagonist? Explain your answer! Not typically, no – must be a character of high status.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should happen to the protagonist before he/she dies? A moment of revelation/epiphany (</a:t>
            </a:r>
            <a:r>
              <a:rPr lang="en-GB" dirty="0" err="1" smtClean="0"/>
              <a:t>anagnorisis</a:t>
            </a:r>
            <a:r>
              <a:rPr lang="en-GB" dirty="0" smtClean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At the end of tragedies, what should be the purpose of all this suffering? (a sense that we have learnt something; hope for the future; a cleansing has taken place)</a:t>
            </a:r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8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491240"/>
              </p:ext>
            </p:extLst>
          </p:nvPr>
        </p:nvGraphicFramePr>
        <p:xfrm>
          <a:off x="1159098" y="81519"/>
          <a:ext cx="8936508" cy="6776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8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8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681">
                <a:tc>
                  <a:txBody>
                    <a:bodyPr/>
                    <a:lstStyle/>
                    <a:p>
                      <a:r>
                        <a:rPr lang="en-GB" dirty="0" smtClean="0"/>
                        <a:t>Concept</a:t>
                      </a:r>
                      <a:r>
                        <a:rPr lang="en-GB" baseline="0" dirty="0" smtClean="0"/>
                        <a:t> of tragedy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Associated with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Tragedy originates from character; all tragi</a:t>
                      </a:r>
                      <a:r>
                        <a:rPr lang="en-GB" baseline="0" dirty="0" smtClean="0"/>
                        <a:t>c heroes have a single recognisable character flaw which is their undoing. This is far more important than any external factors.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AC Bradley – Hamlet’s flaw – uncertainty? Inability to act? The</a:t>
                      </a:r>
                      <a:r>
                        <a:rPr lang="en-GB" baseline="0" dirty="0" smtClean="0"/>
                        <a:t> fact he is a thinker? Childishness?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Protagonist</a:t>
                      </a:r>
                      <a:r>
                        <a:rPr lang="en-GB" baseline="0" dirty="0" smtClean="0"/>
                        <a:t> must be high born and noble in rank or character to emphasise the fall from grace. The fall is attributed to ‘hamartia’, a terrible decision or a character flaw, and will have catastrophic effects.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Aristotle – Hamlet is a ‘prince</a:t>
                      </a:r>
                      <a:r>
                        <a:rPr lang="en-GB" baseline="0" dirty="0" smtClean="0"/>
                        <a:t> out of thy star’ – his decision not to act OR to kill Polonius? 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r>
                        <a:rPr lang="en-GB" dirty="0" smtClean="0"/>
                        <a:t>Tragedy comes from the conflict within;</a:t>
                      </a:r>
                      <a:r>
                        <a:rPr lang="en-GB" baseline="0" dirty="0" smtClean="0"/>
                        <a:t> namely, the battle between rationality and order and wilder, emotional desires. Tragedies do not end in divine justice/ happy ending but in meaningless slaughter. They reveal there is no divine justice.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Nietzsche – Hamlet’s inner</a:t>
                      </a:r>
                      <a:r>
                        <a:rPr lang="en-GB" baseline="0" dirty="0" smtClean="0"/>
                        <a:t> conflict – his desire to revenge/hurt (evidenced in treatment of Ophelia, Gertrude, Polonius, mood swings, shifting language)</a:t>
                      </a:r>
                    </a:p>
                    <a:p>
                      <a:r>
                        <a:rPr lang="en-GB" baseline="0" dirty="0" smtClean="0"/>
                        <a:t>There is no happy ending; all must die. Shakespeare does not allow a moral happy ending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Traged</a:t>
                      </a:r>
                      <a:r>
                        <a:rPr lang="en-GB" baseline="0" dirty="0" smtClean="0"/>
                        <a:t>y originates not from the battle between right and wrong, but the battle between opposing ideologies or belief systems – just like History does.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Hegel – two ideologies</a:t>
                      </a:r>
                      <a:r>
                        <a:rPr lang="en-GB" baseline="0" dirty="0" smtClean="0"/>
                        <a:t> – young v old – Claudius v Hamlet – Old Hamlet v Hamlet -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54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 4…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Sets play back into its political context – the outside is coming in</a:t>
            </a:r>
          </a:p>
          <a:p>
            <a:r>
              <a:rPr lang="en-GB" dirty="0" smtClean="0"/>
              <a:t>Audience reminded that England, recently defeated in a bloody battle, is Denmark’s client state</a:t>
            </a:r>
          </a:p>
          <a:p>
            <a:r>
              <a:rPr lang="en-GB" dirty="0" smtClean="0"/>
              <a:t>Expands play’s political horizons; we move outside of Elsinore and see the army of Norway, marching to invade Poland</a:t>
            </a:r>
          </a:p>
          <a:p>
            <a:r>
              <a:rPr lang="en-GB" dirty="0" smtClean="0"/>
              <a:t>Hamlet sent to England with R and G – to his ‘death’</a:t>
            </a:r>
          </a:p>
          <a:p>
            <a:r>
              <a:rPr lang="en-GB" dirty="0" err="1" smtClean="0"/>
              <a:t>Fortinbras</a:t>
            </a:r>
            <a:r>
              <a:rPr lang="en-GB" dirty="0" smtClean="0"/>
              <a:t> re-introduced</a:t>
            </a:r>
          </a:p>
          <a:p>
            <a:r>
              <a:rPr lang="en-GB" dirty="0" smtClean="0"/>
              <a:t>Turning point for Hamlet? Cumberbatch said in an interview that he goes away and grows up.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8122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6161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2800" dirty="0"/>
              <a:t>How are the following images used in the opening to act 4 </a:t>
            </a:r>
            <a:r>
              <a:rPr lang="en-GB" sz="2800" dirty="0" smtClean="0"/>
              <a:t>scene,  1 and 2? </a:t>
            </a:r>
            <a:r>
              <a:rPr lang="en-GB" sz="2800" dirty="0"/>
              <a:t>Find the line and note what they reveal about the corresponding characters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05" y="1736476"/>
            <a:ext cx="2466975" cy="18478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9210" y="3440125"/>
            <a:ext cx="3312368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Rosencrantz and Guildenstern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3327" y="1754200"/>
            <a:ext cx="2705100" cy="16859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80176" y="3621877"/>
            <a:ext cx="1224136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Hamlet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2087" y="1435674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094" y="4223483"/>
            <a:ext cx="2619375" cy="17430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9914" y="6025720"/>
            <a:ext cx="2183366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Polonius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6391" y="4404327"/>
            <a:ext cx="2295525" cy="19907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6075" y="4404327"/>
            <a:ext cx="2495550" cy="1828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971625" y="5841054"/>
            <a:ext cx="1224136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Claudius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4.3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Shakespeare emphasise Hamlet’s disruption/anarchy in this scene? </a:t>
            </a:r>
          </a:p>
          <a:p>
            <a:r>
              <a:rPr lang="en-GB" dirty="0" smtClean="0"/>
              <a:t>What does Hamlet’s increasing focus on mortality and death in this scene suggest he has fully realised by this point?</a:t>
            </a:r>
          </a:p>
          <a:p>
            <a:r>
              <a:rPr lang="en-GB" dirty="0" smtClean="0"/>
              <a:t>Claudius says of Hamlet: ‘like the hectic in my blood he rages’. This is another reference to illness; how is this different to what we have seen before?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704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4.4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Fortinbras</a:t>
            </a:r>
            <a:r>
              <a:rPr lang="en-GB" dirty="0" smtClean="0"/>
              <a:t> sends an army to ask Claudius’ permission to pass through Denmark whilst on the way to invade Poland</a:t>
            </a:r>
          </a:p>
          <a:p>
            <a:r>
              <a:rPr lang="en-GB" dirty="0" smtClean="0"/>
              <a:t>The Captain tells Hamlet they will fight (with great loss of life) for a tiny, unprofitable part of Poland</a:t>
            </a:r>
          </a:p>
          <a:p>
            <a:r>
              <a:rPr lang="en-GB" dirty="0" smtClean="0"/>
              <a:t>Hamlet reflects upon an apparently healthy society where thousands will die in battle over a ‘straw’</a:t>
            </a:r>
          </a:p>
          <a:p>
            <a:r>
              <a:rPr lang="en-GB" dirty="0" smtClean="0"/>
              <a:t>This thought prompts his final soliloquy where he reproaches himself again for failing to avenge his father’s death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29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1319</Words>
  <Application>Microsoft Office PowerPoint</Application>
  <PresentationFormat>Widescreen</PresentationFormat>
  <Paragraphs>94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Act 4, scenes 1-4</vt:lpstr>
      <vt:lpstr>Quick test...</vt:lpstr>
      <vt:lpstr>PowerPoint Presentation</vt:lpstr>
      <vt:lpstr>Quick test...</vt:lpstr>
      <vt:lpstr>PowerPoint Presentation</vt:lpstr>
      <vt:lpstr>Act 4…</vt:lpstr>
      <vt:lpstr>How are the following images used in the opening to act 4 scene,  1 and 2? Find the line and note what they reveal about the corresponding characters</vt:lpstr>
      <vt:lpstr>4.3</vt:lpstr>
      <vt:lpstr>4.4</vt:lpstr>
      <vt:lpstr>Act 4 scene 4 is the first time the audience see Fortinbras. What do the audience already know about him?  Try to think of at least 1 direct quotation we have heard about him AND 1 adjective that might apply to him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Sofie Khachik</dc:creator>
  <cp:lastModifiedBy>Ballantyne H C</cp:lastModifiedBy>
  <cp:revision>10</cp:revision>
  <cp:lastPrinted>2022-03-21T09:09:26Z</cp:lastPrinted>
  <dcterms:created xsi:type="dcterms:W3CDTF">2015-10-28T15:20:38Z</dcterms:created>
  <dcterms:modified xsi:type="dcterms:W3CDTF">2022-03-21T09:15:42Z</dcterms:modified>
</cp:coreProperties>
</file>