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4" autoAdjust="0"/>
    <p:restoredTop sz="94660"/>
  </p:normalViewPr>
  <p:slideViewPr>
    <p:cSldViewPr snapToGrid="0">
      <p:cViewPr varScale="1">
        <p:scale>
          <a:sx n="74" d="100"/>
          <a:sy n="74" d="100"/>
        </p:scale>
        <p:origin x="26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12/5/2017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12/5/2017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12/5/2017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12/5/2017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12/5/2017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z="4000" dirty="0" smtClean="0"/>
              <a:t>“Significant Cigarettes”</a:t>
            </a:r>
            <a:r>
              <a:rPr lang="en-GB" sz="4000" i="1" dirty="0" smtClean="0"/>
              <a:t> </a:t>
            </a:r>
            <a:r>
              <a:rPr lang="en-GB" sz="4000" dirty="0"/>
              <a:t>(from </a:t>
            </a:r>
            <a:r>
              <a:rPr lang="en-GB" sz="4000" i="1" dirty="0"/>
              <a:t>The Road Home</a:t>
            </a:r>
            <a:r>
              <a:rPr lang="en-GB" sz="4000" dirty="0"/>
              <a:t> by Rose </a:t>
            </a:r>
            <a:r>
              <a:rPr lang="en-GB" sz="4000" dirty="0" err="1"/>
              <a:t>Tremain</a:t>
            </a:r>
            <a:r>
              <a:rPr lang="en-GB" sz="4000" dirty="0"/>
              <a:t>)</a:t>
            </a:r>
          </a:p>
        </p:txBody>
      </p:sp>
    </p:spTree>
    <p:extLst>
      <p:ext uri="{BB962C8B-B14F-4D97-AF65-F5344CB8AC3E}">
        <p14:creationId xmlns:p14="http://schemas.microsoft.com/office/powerpoint/2010/main" val="4138892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Lines 1–3 </a:t>
            </a:r>
            <a:endParaRPr lang="en-GB" dirty="0"/>
          </a:p>
        </p:txBody>
      </p:sp>
      <p:sp>
        <p:nvSpPr>
          <p:cNvPr id="3" name="Content Placeholder 2"/>
          <p:cNvSpPr>
            <a:spLocks noGrp="1"/>
          </p:cNvSpPr>
          <p:nvPr>
            <p:ph sz="half" idx="1"/>
          </p:nvPr>
        </p:nvSpPr>
        <p:spPr/>
        <p:txBody>
          <a:bodyPr>
            <a:normAutofit/>
          </a:bodyPr>
          <a:lstStyle/>
          <a:p>
            <a:pPr marL="0" indent="0">
              <a:buNone/>
            </a:pPr>
            <a:r>
              <a:rPr lang="en-GB" dirty="0"/>
              <a:t>On the coach, Lev chose a seat near the back and he sat huddled against the window, staring out at the land he was leaving: at the fields of sunflowers scorched by the dry wind, at the pig farms, at the quarries and rivers and at the wild garlic growing green at the edge of the road.</a:t>
            </a:r>
          </a:p>
        </p:txBody>
      </p:sp>
      <p:sp>
        <p:nvSpPr>
          <p:cNvPr id="5" name="Content Placeholder 4"/>
          <p:cNvSpPr>
            <a:spLocks noGrp="1"/>
          </p:cNvSpPr>
          <p:nvPr>
            <p:ph sz="half" idx="2"/>
          </p:nvPr>
        </p:nvSpPr>
        <p:spPr/>
        <p:txBody>
          <a:bodyPr>
            <a:normAutofit/>
          </a:bodyPr>
          <a:lstStyle/>
          <a:p>
            <a:r>
              <a:rPr lang="en-GB" dirty="0" smtClean="0">
                <a:solidFill>
                  <a:srgbClr val="FF0000"/>
                </a:solidFill>
              </a:rPr>
              <a:t>How is a sense of motion conveyed?</a:t>
            </a:r>
            <a:endParaRPr lang="en-GB" dirty="0">
              <a:solidFill>
                <a:srgbClr val="FF0000"/>
              </a:solidFill>
            </a:endParaRPr>
          </a:p>
        </p:txBody>
      </p:sp>
    </p:spTree>
    <p:extLst>
      <p:ext uri="{BB962C8B-B14F-4D97-AF65-F5344CB8AC3E}">
        <p14:creationId xmlns:p14="http://schemas.microsoft.com/office/powerpoint/2010/main" val="3014545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Examining dialogue</a:t>
            </a:r>
            <a:endParaRPr lang="en-GB" dirty="0"/>
          </a:p>
        </p:txBody>
      </p:sp>
      <p:sp>
        <p:nvSpPr>
          <p:cNvPr id="3" name="Content Placeholder 2"/>
          <p:cNvSpPr>
            <a:spLocks noGrp="1"/>
          </p:cNvSpPr>
          <p:nvPr>
            <p:ph sz="half" idx="1"/>
          </p:nvPr>
        </p:nvSpPr>
        <p:spPr>
          <a:xfrm>
            <a:off x="1981200" y="1600201"/>
            <a:ext cx="5181600" cy="4525963"/>
          </a:xfrm>
        </p:spPr>
        <p:txBody>
          <a:bodyPr>
            <a:normAutofit/>
          </a:bodyPr>
          <a:lstStyle/>
          <a:p>
            <a:pPr marL="0" indent="0">
              <a:buNone/>
            </a:pPr>
            <a:r>
              <a:rPr lang="en-GB" dirty="0"/>
              <a:t>Lev said, "Lovely. Sorry. I am legal. How much, please? Thank you. May you help me?"</a:t>
            </a:r>
          </a:p>
          <a:p>
            <a:pPr marL="0" indent="0">
              <a:buNone/>
            </a:pPr>
            <a:r>
              <a:rPr lang="en-GB" dirty="0"/>
              <a:t>"May I help you," corrected Lydia.</a:t>
            </a:r>
          </a:p>
          <a:p>
            <a:pPr marL="0" indent="0">
              <a:buNone/>
            </a:pPr>
            <a:r>
              <a:rPr lang="en-GB" dirty="0"/>
              <a:t>"May I help you," repeated Lev.</a:t>
            </a:r>
          </a:p>
          <a:p>
            <a:pPr marL="0" indent="0">
              <a:buNone/>
            </a:pPr>
            <a:r>
              <a:rPr lang="en-GB" dirty="0"/>
              <a:t>"Go on," said Lydia.</a:t>
            </a:r>
          </a:p>
          <a:p>
            <a:pPr marL="0" indent="0">
              <a:buNone/>
            </a:pPr>
            <a:r>
              <a:rPr lang="en-GB" dirty="0"/>
              <a:t>"Stork," said Lev. "Stork's nest. Rain. I am lost. I wish for an interpreter. Bee-and-bee."</a:t>
            </a:r>
          </a:p>
          <a:p>
            <a:pPr marL="0" indent="0">
              <a:buNone/>
            </a:pPr>
            <a:r>
              <a:rPr lang="en-GB" dirty="0"/>
              <a:t>"Be-and-be?" said Lydia. "No, no. You mean 'to be, or not to be.'"</a:t>
            </a:r>
          </a:p>
          <a:p>
            <a:pPr marL="0" indent="0">
              <a:buNone/>
            </a:pPr>
            <a:r>
              <a:rPr lang="en-GB" dirty="0"/>
              <a:t>"No," said Lev. "Bee-and-bee. Family hotel, quite cheap." "Oh yes, I know. B&amp;B."</a:t>
            </a:r>
          </a:p>
          <a:p>
            <a:endParaRPr lang="en-GB" dirty="0"/>
          </a:p>
        </p:txBody>
      </p:sp>
      <p:sp>
        <p:nvSpPr>
          <p:cNvPr id="4" name="Content Placeholder 3"/>
          <p:cNvSpPr>
            <a:spLocks noGrp="1"/>
          </p:cNvSpPr>
          <p:nvPr>
            <p:ph sz="half" idx="2"/>
          </p:nvPr>
        </p:nvSpPr>
        <p:spPr>
          <a:xfrm>
            <a:off x="7391400" y="1600200"/>
            <a:ext cx="2819400" cy="4572000"/>
          </a:xfrm>
        </p:spPr>
        <p:txBody>
          <a:bodyPr>
            <a:normAutofit/>
          </a:bodyPr>
          <a:lstStyle/>
          <a:p>
            <a:r>
              <a:rPr lang="en-GB" dirty="0" smtClean="0">
                <a:solidFill>
                  <a:srgbClr val="FF0000"/>
                </a:solidFill>
              </a:rPr>
              <a:t>What do we learn about Lev &amp; Lydia from this brief exchange?</a:t>
            </a:r>
          </a:p>
        </p:txBody>
      </p:sp>
    </p:spTree>
    <p:extLst>
      <p:ext uri="{BB962C8B-B14F-4D97-AF65-F5344CB8AC3E}">
        <p14:creationId xmlns:p14="http://schemas.microsoft.com/office/powerpoint/2010/main" val="688723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06362"/>
          </a:xfrm>
        </p:spPr>
        <p:txBody>
          <a:bodyPr>
            <a:normAutofit fontScale="90000"/>
          </a:bodyPr>
          <a:lstStyle/>
          <a:p>
            <a:r>
              <a:rPr lang="en-GB" dirty="0" smtClean="0"/>
              <a:t>Annotations </a:t>
            </a:r>
            <a:endParaRPr lang="en-GB" dirty="0"/>
          </a:p>
        </p:txBody>
      </p:sp>
      <p:sp>
        <p:nvSpPr>
          <p:cNvPr id="3" name="Content Placeholder 2"/>
          <p:cNvSpPr>
            <a:spLocks noGrp="1"/>
          </p:cNvSpPr>
          <p:nvPr>
            <p:ph idx="1"/>
          </p:nvPr>
        </p:nvSpPr>
        <p:spPr>
          <a:xfrm>
            <a:off x="1382332" y="958403"/>
            <a:ext cx="9144000" cy="6324600"/>
          </a:xfrm>
        </p:spPr>
        <p:txBody>
          <a:bodyPr>
            <a:normAutofit fontScale="47500" lnSpcReduction="20000"/>
          </a:bodyPr>
          <a:lstStyle/>
          <a:p>
            <a:r>
              <a:rPr lang="en-GB" dirty="0" smtClean="0"/>
              <a:t>Title: “Significant Cigarettes” </a:t>
            </a:r>
            <a:r>
              <a:rPr lang="en-GB" dirty="0" smtClean="0">
                <a:sym typeface="Wingdings" panose="05000000000000000000" pitchFamily="2" charset="2"/>
              </a:rPr>
              <a:t> ordinarily we say “significant others” (i.e. partners, spouses); the title makes us think that cigarettes are a poor substitute… but what has happened to Lev’s partner? Who will be a new SO?</a:t>
            </a:r>
          </a:p>
          <a:p>
            <a:r>
              <a:rPr lang="en-GB" dirty="0" smtClean="0">
                <a:sym typeface="Wingdings" panose="05000000000000000000" pitchFamily="2" charset="2"/>
              </a:rPr>
              <a:t>opening: ‘at the… at the… at the…’  long sentence conveys the rush of scenery past the traveller</a:t>
            </a:r>
          </a:p>
          <a:p>
            <a:r>
              <a:rPr lang="en-GB" dirty="0" smtClean="0">
                <a:sym typeface="Wingdings" panose="05000000000000000000" pitchFamily="2" charset="2"/>
              </a:rPr>
              <a:t>Line 7: ‘He would soon be 43.’  comes after a long sentence, putting emphasis on the statement. Does he feel old? Past his prime? We wonder.</a:t>
            </a:r>
          </a:p>
          <a:p>
            <a:r>
              <a:rPr lang="en-GB" dirty="0" smtClean="0">
                <a:sym typeface="Wingdings" panose="05000000000000000000" pitchFamily="2" charset="2"/>
              </a:rPr>
              <a:t>14: ‘even an unlit cigarette was a companion’  cf. title</a:t>
            </a:r>
          </a:p>
          <a:p>
            <a:r>
              <a:rPr lang="en-GB" dirty="0" smtClean="0">
                <a:sym typeface="Wingdings" panose="05000000000000000000" pitchFamily="2" charset="2"/>
              </a:rPr>
              <a:t>18 – 20: pairs of nouns used; everything seems to have a mate except him. His loneliness is accentuated.</a:t>
            </a:r>
          </a:p>
          <a:p>
            <a:r>
              <a:rPr lang="en-GB" dirty="0" smtClean="0"/>
              <a:t>24: ‘…the world he was travelling to, a world in which…’ </a:t>
            </a:r>
            <a:r>
              <a:rPr lang="en-GB" dirty="0" smtClean="0">
                <a:sym typeface="Wingdings" panose="05000000000000000000" pitchFamily="2" charset="2"/>
              </a:rPr>
              <a:t> rep. draws attention to the metaphor of another country as another world</a:t>
            </a:r>
          </a:p>
          <a:p>
            <a:r>
              <a:rPr lang="en-GB" dirty="0" smtClean="0">
                <a:sym typeface="Wingdings" panose="05000000000000000000" pitchFamily="2" charset="2"/>
              </a:rPr>
              <a:t>27: ‘his heart remained in his own country’  the metaphor, personifying his heart, fits with the vaguely mystical and animistic depiction of the traditional, rural world of his past that is opposed to the urban, capitalist, civilized world </a:t>
            </a:r>
          </a:p>
          <a:p>
            <a:r>
              <a:rPr lang="en-GB" dirty="0" smtClean="0">
                <a:sym typeface="Wingdings" panose="05000000000000000000" pitchFamily="2" charset="2"/>
              </a:rPr>
              <a:t>28: ‘There were two coach-drivers.’  literally, just indicates this will be a long journey but, again, accentuates his loneliness</a:t>
            </a:r>
          </a:p>
          <a:p>
            <a:r>
              <a:rPr lang="en-GB" dirty="0" smtClean="0">
                <a:sym typeface="Wingdings" panose="05000000000000000000" pitchFamily="2" charset="2"/>
              </a:rPr>
              <a:t>35: ‘stink of another industrial zone’  contrasts ‘sudden gleam of a lake’, etc.  the human world is grim, and seems to be overwhelming any natural beauty</a:t>
            </a:r>
          </a:p>
          <a:p>
            <a:r>
              <a:rPr lang="en-GB" dirty="0" smtClean="0">
                <a:sym typeface="Wingdings" panose="05000000000000000000" pitchFamily="2" charset="2"/>
              </a:rPr>
              <a:t>44 (para 6): ‘when his wife, Marina, was dying…’  we finally learn why he is alone…but the delay </a:t>
            </a:r>
          </a:p>
          <a:p>
            <a:r>
              <a:rPr lang="en-GB" dirty="0" smtClean="0">
                <a:sym typeface="Wingdings" panose="05000000000000000000" pitchFamily="2" charset="2"/>
              </a:rPr>
              <a:t>After para 7: direct speech and brief descriptions contrast the longer paragraphs (narrated in the 3</a:t>
            </a:r>
            <a:r>
              <a:rPr lang="en-GB" baseline="30000" dirty="0" smtClean="0">
                <a:sym typeface="Wingdings" panose="05000000000000000000" pitchFamily="2" charset="2"/>
              </a:rPr>
              <a:t>rd</a:t>
            </a:r>
            <a:r>
              <a:rPr lang="en-GB" dirty="0" smtClean="0">
                <a:sym typeface="Wingdings" panose="05000000000000000000" pitchFamily="2" charset="2"/>
              </a:rPr>
              <a:t> person) which made Lev seem so isolated </a:t>
            </a:r>
          </a:p>
          <a:p>
            <a:r>
              <a:rPr lang="en-GB" dirty="0" smtClean="0">
                <a:sym typeface="Wingdings" panose="05000000000000000000" pitchFamily="2" charset="2"/>
              </a:rPr>
              <a:t>66: ‘I was a teacher at School 237 in </a:t>
            </a:r>
            <a:r>
              <a:rPr lang="en-GB" dirty="0" err="1" smtClean="0">
                <a:sym typeface="Wingdings" panose="05000000000000000000" pitchFamily="2" charset="2"/>
              </a:rPr>
              <a:t>Yarbl</a:t>
            </a:r>
            <a:r>
              <a:rPr lang="en-GB" dirty="0" smtClean="0">
                <a:sym typeface="Wingdings" panose="05000000000000000000" pitchFamily="2" charset="2"/>
              </a:rPr>
              <a:t>…’  the number instead of a name  emphasises that this is one among hundred, in a small town whose name is unfamiliar and sounds like babble (or Russian slang)</a:t>
            </a:r>
          </a:p>
          <a:p>
            <a:r>
              <a:rPr lang="en-GB" dirty="0" smtClean="0">
                <a:sym typeface="Wingdings" panose="05000000000000000000" pitchFamily="2" charset="2"/>
              </a:rPr>
              <a:t>70: his repetition of her phrase </a:t>
            </a:r>
            <a:r>
              <a:rPr lang="en-GB" dirty="0">
                <a:sym typeface="Wingdings" panose="05000000000000000000" pitchFamily="2" charset="2"/>
              </a:rPr>
              <a:t>(‘School 237 in </a:t>
            </a:r>
            <a:r>
              <a:rPr lang="en-GB" dirty="0" err="1">
                <a:sym typeface="Wingdings" panose="05000000000000000000" pitchFamily="2" charset="2"/>
              </a:rPr>
              <a:t>Yarbl</a:t>
            </a:r>
            <a:r>
              <a:rPr lang="en-GB" dirty="0">
                <a:sym typeface="Wingdings" panose="05000000000000000000" pitchFamily="2" charset="2"/>
              </a:rPr>
              <a:t>…’ ) sounds </a:t>
            </a:r>
            <a:r>
              <a:rPr lang="en-GB" dirty="0" smtClean="0">
                <a:sym typeface="Wingdings" panose="05000000000000000000" pitchFamily="2" charset="2"/>
              </a:rPr>
              <a:t>mocking, but may simply replicate the speech of people who see no irony or absurdity in numbering schools thus</a:t>
            </a:r>
          </a:p>
          <a:p>
            <a:r>
              <a:rPr lang="en-GB" dirty="0" smtClean="0">
                <a:sym typeface="Wingdings" panose="05000000000000000000" pitchFamily="2" charset="2"/>
              </a:rPr>
              <a:t>83: Lev’s few phrases reveal his needs and interests. The third one is ‘I am legal’, which raises a lot of questions, and is rather saddening. The lack of punctuation (‘How much please.’) mimics his flat intonation, and suggests how he is doomed to become an almost robotic, interchangeable, disposable worker.</a:t>
            </a:r>
          </a:p>
          <a:p>
            <a:r>
              <a:rPr lang="en-GB" dirty="0" smtClean="0">
                <a:sym typeface="Wingdings" panose="05000000000000000000" pitchFamily="2" charset="2"/>
              </a:rPr>
              <a:t>88: Lydia mistakes ‘B&amp;B’ for ‘ “to be, or not to be”’, from Hamlet. This allusion highlights her interests – she may have wanted to study Literature and Drama, but is now a translator, helping people achieve a basic level of subsistence, without the luxuries of civilization.</a:t>
            </a:r>
          </a:p>
          <a:p>
            <a:r>
              <a:rPr lang="en-GB" dirty="0" smtClean="0">
                <a:sym typeface="Wingdings" panose="05000000000000000000" pitchFamily="2" charset="2"/>
              </a:rPr>
              <a:t>95: ‘…in Lev’s heart, darkness would always fall’  another literary allusion? In a sense, he is journeying far away from his own home, but unlike Conrad’s Marlowe, he is heading towards civilization to find darkness, rather than away from it.</a:t>
            </a:r>
          </a:p>
          <a:p>
            <a:r>
              <a:rPr lang="en-GB" dirty="0" smtClean="0">
                <a:sym typeface="Wingdings" panose="05000000000000000000" pitchFamily="2" charset="2"/>
              </a:rPr>
              <a:t>96: </a:t>
            </a:r>
            <a:r>
              <a:rPr lang="en-GB" dirty="0" err="1" smtClean="0">
                <a:sym typeface="Wingdings" panose="05000000000000000000" pitchFamily="2" charset="2"/>
              </a:rPr>
              <a:t>Auror</a:t>
            </a:r>
            <a:r>
              <a:rPr lang="en-GB" dirty="0" smtClean="0">
                <a:sym typeface="Wingdings" panose="05000000000000000000" pitchFamily="2" charset="2"/>
              </a:rPr>
              <a:t>  suggests ‘Aurora’ (the light of dawn); </a:t>
            </a:r>
            <a:r>
              <a:rPr lang="en-GB" dirty="0" err="1" smtClean="0">
                <a:sym typeface="Wingdings" panose="05000000000000000000" pitchFamily="2" charset="2"/>
              </a:rPr>
              <a:t>Baryn</a:t>
            </a:r>
            <a:r>
              <a:rPr lang="en-GB" dirty="0" smtClean="0">
                <a:sym typeface="Wingdings" panose="05000000000000000000" pitchFamily="2" charset="2"/>
              </a:rPr>
              <a:t>  suggests ‘barren’; bear in mind, they literally ran out of trees</a:t>
            </a:r>
          </a:p>
          <a:p>
            <a:r>
              <a:rPr lang="en-GB" dirty="0" smtClean="0">
                <a:sym typeface="Wingdings" panose="05000000000000000000" pitchFamily="2" charset="2"/>
              </a:rPr>
              <a:t>129: ‘Lydia, immersed in her English book’ recalls Marina being ‘immersed’ in line 52, and suggests literature may be healing… or a palliative</a:t>
            </a:r>
          </a:p>
          <a:p>
            <a:r>
              <a:rPr lang="en-GB" dirty="0" smtClean="0">
                <a:sym typeface="Wingdings" panose="05000000000000000000" pitchFamily="2" charset="2"/>
              </a:rPr>
              <a:t>134: ‘all the angel’s radiance’ (and other allusions) contrast his own ‘infernal luck’ (150) and the present setting which is a ‘sulphur’ smelling bus (50)</a:t>
            </a:r>
            <a:endParaRPr lang="en-GB" dirty="0"/>
          </a:p>
        </p:txBody>
      </p:sp>
    </p:spTree>
    <p:extLst>
      <p:ext uri="{BB962C8B-B14F-4D97-AF65-F5344CB8AC3E}">
        <p14:creationId xmlns:p14="http://schemas.microsoft.com/office/powerpoint/2010/main" val="3527997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06362"/>
          </a:xfrm>
        </p:spPr>
        <p:txBody>
          <a:bodyPr>
            <a:normAutofit fontScale="90000"/>
          </a:bodyPr>
          <a:lstStyle/>
          <a:p>
            <a:r>
              <a:rPr lang="en-GB" sz="2800" b="1" dirty="0"/>
              <a:t>Questions on “Significant Cigarettes”</a:t>
            </a:r>
            <a:endParaRPr lang="en-GB" sz="2800" b="1" dirty="0"/>
          </a:p>
        </p:txBody>
      </p:sp>
      <p:sp>
        <p:nvSpPr>
          <p:cNvPr id="3" name="Content Placeholder 2"/>
          <p:cNvSpPr>
            <a:spLocks noGrp="1"/>
          </p:cNvSpPr>
          <p:nvPr>
            <p:ph idx="1"/>
          </p:nvPr>
        </p:nvSpPr>
        <p:spPr>
          <a:xfrm>
            <a:off x="1524000" y="685800"/>
            <a:ext cx="9144000" cy="6172200"/>
          </a:xfrm>
        </p:spPr>
        <p:txBody>
          <a:bodyPr>
            <a:normAutofit fontScale="85000" lnSpcReduction="20000"/>
          </a:bodyPr>
          <a:lstStyle/>
          <a:p>
            <a:r>
              <a:rPr lang="en-GB" b="1" dirty="0" smtClean="0"/>
              <a:t>What sections would you divide this into? How are they marked by changes in style?</a:t>
            </a:r>
          </a:p>
          <a:p>
            <a:endParaRPr lang="en-GB" b="1" dirty="0" smtClean="0"/>
          </a:p>
          <a:p>
            <a:r>
              <a:rPr lang="en-GB" b="1" dirty="0" smtClean="0"/>
              <a:t>How is motion and progress conveyed in the passage? How does the pace seem to change, from section to section, and why?</a:t>
            </a:r>
          </a:p>
          <a:p>
            <a:pPr marL="0" indent="0">
              <a:buNone/>
            </a:pPr>
            <a:endParaRPr lang="en-GB" b="1" dirty="0" smtClean="0"/>
          </a:p>
          <a:p>
            <a:r>
              <a:rPr lang="en-GB" b="1" dirty="0" smtClean="0"/>
              <a:t>How are different “worlds” distinguished ? Consider the metaphors used and the choice of words.</a:t>
            </a:r>
          </a:p>
          <a:p>
            <a:endParaRPr lang="en-GB" b="1" dirty="0" smtClean="0"/>
          </a:p>
          <a:p>
            <a:r>
              <a:rPr lang="en-GB" b="1" dirty="0" smtClean="0"/>
              <a:t>How is Lev’s loneliness conveyed?</a:t>
            </a:r>
          </a:p>
          <a:p>
            <a:endParaRPr lang="en-GB" b="1" dirty="0" smtClean="0"/>
          </a:p>
          <a:p>
            <a:r>
              <a:rPr lang="en-GB" b="1" dirty="0" smtClean="0"/>
              <a:t>What do Lev’s fragments of English tell you about him, and how he expects to be treated?</a:t>
            </a:r>
          </a:p>
          <a:p>
            <a:endParaRPr lang="en-GB" b="1" dirty="0" smtClean="0"/>
          </a:p>
          <a:p>
            <a:r>
              <a:rPr lang="en-GB" b="1" dirty="0" smtClean="0"/>
              <a:t>Consider how the old world and new are described, the city and the country, the past and the present. What are we made to think about each of them?</a:t>
            </a:r>
          </a:p>
          <a:p>
            <a:endParaRPr lang="en-GB" b="1" dirty="0" smtClean="0"/>
          </a:p>
          <a:p>
            <a:r>
              <a:rPr lang="en-GB" b="1" dirty="0" smtClean="0"/>
              <a:t>Where is religious imagery and language used? What is described using such language, and how does it change how we feel about it?</a:t>
            </a:r>
          </a:p>
          <a:p>
            <a:endParaRPr lang="en-GB" b="1" dirty="0" smtClean="0"/>
          </a:p>
          <a:p>
            <a:r>
              <a:rPr lang="en-GB" b="1" dirty="0" smtClean="0"/>
              <a:t>What are Lev’s views about capitalism and the capitalist society where he hopes to make his fortune?</a:t>
            </a:r>
          </a:p>
        </p:txBody>
      </p:sp>
    </p:spTree>
    <p:extLst>
      <p:ext uri="{BB962C8B-B14F-4D97-AF65-F5344CB8AC3E}">
        <p14:creationId xmlns:p14="http://schemas.microsoft.com/office/powerpoint/2010/main" val="169124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82562"/>
          </a:xfrm>
        </p:spPr>
        <p:txBody>
          <a:bodyPr>
            <a:normAutofit fontScale="90000"/>
          </a:bodyPr>
          <a:lstStyle/>
          <a:p>
            <a:r>
              <a:rPr lang="en-GB" b="1" dirty="0" smtClean="0"/>
              <a:t>POTENTIAL ESSAY </a:t>
            </a:r>
            <a:r>
              <a:rPr lang="en-GB" b="1" dirty="0"/>
              <a:t>QUESTIONS:</a:t>
            </a:r>
            <a:endParaRPr lang="en-GB" dirty="0"/>
          </a:p>
        </p:txBody>
      </p:sp>
      <p:sp>
        <p:nvSpPr>
          <p:cNvPr id="3" name="Content Placeholder 2"/>
          <p:cNvSpPr>
            <a:spLocks noGrp="1"/>
          </p:cNvSpPr>
          <p:nvPr>
            <p:ph idx="1"/>
          </p:nvPr>
        </p:nvSpPr>
        <p:spPr>
          <a:xfrm>
            <a:off x="1524000" y="762000"/>
            <a:ext cx="9144000" cy="6019800"/>
          </a:xfrm>
        </p:spPr>
        <p:txBody>
          <a:bodyPr>
            <a:normAutofit/>
          </a:bodyPr>
          <a:lstStyle/>
          <a:p>
            <a:pPr marL="0" indent="0">
              <a:buNone/>
            </a:pPr>
            <a:r>
              <a:rPr lang="en-GB" b="1" dirty="0" smtClean="0"/>
              <a:t>How </a:t>
            </a:r>
            <a:r>
              <a:rPr lang="en-GB" b="1" dirty="0"/>
              <a:t>is loneliness conveyed throughout the passage? </a:t>
            </a:r>
            <a:endParaRPr lang="en-GB" b="1" dirty="0" smtClean="0"/>
          </a:p>
          <a:p>
            <a:r>
              <a:rPr lang="en-GB" dirty="0" smtClean="0"/>
              <a:t>Consider the portrayal of Lev and how he contrasts (or resembles) other passengers</a:t>
            </a:r>
          </a:p>
          <a:p>
            <a:r>
              <a:rPr lang="en-GB" dirty="0" smtClean="0"/>
              <a:t>Consider the depiction of the landscape at night</a:t>
            </a:r>
          </a:p>
          <a:p>
            <a:r>
              <a:rPr lang="en-GB" dirty="0" smtClean="0"/>
              <a:t>Consider how Lydia is portrayed and how (un)successfully the two of them manage to connect to one another.</a:t>
            </a:r>
          </a:p>
          <a:p>
            <a:pPr marL="0" indent="0">
              <a:buNone/>
            </a:pPr>
            <a:r>
              <a:rPr lang="en-GB" b="1" dirty="0" smtClean="0"/>
              <a:t>How </a:t>
            </a:r>
            <a:r>
              <a:rPr lang="en-GB" b="1" dirty="0"/>
              <a:t>does the writer make the country to which Lev is travelling seem like such a different world</a:t>
            </a:r>
            <a:r>
              <a:rPr lang="en-GB" b="1" dirty="0" smtClean="0"/>
              <a:t>?</a:t>
            </a:r>
          </a:p>
          <a:p>
            <a:r>
              <a:rPr lang="en-GB" dirty="0" smtClean="0"/>
              <a:t>Consider the portrayal of Lev’s home-town</a:t>
            </a:r>
          </a:p>
          <a:p>
            <a:r>
              <a:rPr lang="en-GB" dirty="0" smtClean="0"/>
              <a:t>Consider the fact that he is travelling to a city</a:t>
            </a:r>
          </a:p>
          <a:p>
            <a:r>
              <a:rPr lang="en-GB" dirty="0" smtClean="0"/>
              <a:t>Consider the fact that he is travelling from a (former) socialist state to a capitalist one</a:t>
            </a:r>
          </a:p>
          <a:p>
            <a:pPr marL="0" indent="0">
              <a:buNone/>
            </a:pPr>
            <a:r>
              <a:rPr lang="en-GB" b="1" dirty="0" smtClean="0"/>
              <a:t>FURTHER QUESTIONS TO PLAN:</a:t>
            </a:r>
          </a:p>
          <a:p>
            <a:r>
              <a:rPr lang="en-GB" dirty="0" smtClean="0"/>
              <a:t>How does the writer make Lev a compelling character?</a:t>
            </a:r>
          </a:p>
          <a:p>
            <a:r>
              <a:rPr lang="en-GB" dirty="0" smtClean="0"/>
              <a:t>How does the writer create a sense of mystery and suspense?</a:t>
            </a:r>
            <a:endParaRPr lang="en-GB" dirty="0"/>
          </a:p>
        </p:txBody>
      </p:sp>
    </p:spTree>
    <p:extLst>
      <p:ext uri="{BB962C8B-B14F-4D97-AF65-F5344CB8AC3E}">
        <p14:creationId xmlns:p14="http://schemas.microsoft.com/office/powerpoint/2010/main" val="1630861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Creative responses</a:t>
            </a:r>
            <a:endParaRPr lang="en-GB" dirty="0"/>
          </a:p>
        </p:txBody>
      </p:sp>
      <p:sp>
        <p:nvSpPr>
          <p:cNvPr id="3" name="Content Placeholder 2"/>
          <p:cNvSpPr>
            <a:spLocks noGrp="1"/>
          </p:cNvSpPr>
          <p:nvPr>
            <p:ph idx="1"/>
          </p:nvPr>
        </p:nvSpPr>
        <p:spPr>
          <a:xfrm>
            <a:off x="1981200" y="1600200"/>
            <a:ext cx="8229600" cy="5257800"/>
          </a:xfrm>
        </p:spPr>
        <p:txBody>
          <a:bodyPr>
            <a:normAutofit/>
          </a:bodyPr>
          <a:lstStyle/>
          <a:p>
            <a:r>
              <a:rPr lang="en-GB" dirty="0" smtClean="0"/>
              <a:t>Describe a time you were alone and far from home in a place where people have different customs and/or a different language.</a:t>
            </a:r>
          </a:p>
          <a:p>
            <a:endParaRPr lang="en-GB" dirty="0"/>
          </a:p>
          <a:p>
            <a:r>
              <a:rPr lang="en-GB" dirty="0" smtClean="0"/>
              <a:t>Describe a place you know well, or have visited, and how it seems very different from the night to the day.</a:t>
            </a:r>
          </a:p>
          <a:p>
            <a:endParaRPr lang="en-GB" dirty="0"/>
          </a:p>
          <a:p>
            <a:r>
              <a:rPr lang="en-GB" dirty="0" smtClean="0"/>
              <a:t>Write a short speech for your peers explaining why it is important to learn about other cultures.</a:t>
            </a:r>
            <a:endParaRPr lang="en-GB" dirty="0"/>
          </a:p>
        </p:txBody>
      </p:sp>
    </p:spTree>
    <p:extLst>
      <p:ext uri="{BB962C8B-B14F-4D97-AF65-F5344CB8AC3E}">
        <p14:creationId xmlns:p14="http://schemas.microsoft.com/office/powerpoint/2010/main" val="107990495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2</TotalTime>
  <Words>1275</Words>
  <Application>Microsoft Office PowerPoint</Application>
  <PresentationFormat>Widescreen</PresentationFormat>
  <Paragraphs>67</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Franklin Gothic Book</vt:lpstr>
      <vt:lpstr>Wingdings</vt:lpstr>
      <vt:lpstr>Crop</vt:lpstr>
      <vt:lpstr>“Significant Cigarettes” (from The Road Home by Rose Tremain)</vt:lpstr>
      <vt:lpstr>Lines 1–3 </vt:lpstr>
      <vt:lpstr>Examining dialogue</vt:lpstr>
      <vt:lpstr>Annotations </vt:lpstr>
      <vt:lpstr>Questions on “Significant Cigarettes”</vt:lpstr>
      <vt:lpstr>POTENTIAL ESSAY QUESTIONS:</vt:lpstr>
      <vt:lpstr>Creative responses</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“Significant Cigarettes” (from The Road Home by Rose Tremain)</dc:title>
  <dc:creator>Ballantyne H C</dc:creator>
  <cp:lastModifiedBy>Ballantyne H C</cp:lastModifiedBy>
  <cp:revision>1</cp:revision>
  <dcterms:created xsi:type="dcterms:W3CDTF">2017-12-05T13:17:40Z</dcterms:created>
  <dcterms:modified xsi:type="dcterms:W3CDTF">2017-12-05T13:20:00Z</dcterms:modified>
</cp:coreProperties>
</file>